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60" r:id="rId3"/>
    <p:sldId id="462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522" r:id="rId13"/>
    <p:sldId id="471" r:id="rId14"/>
    <p:sldId id="472" r:id="rId15"/>
    <p:sldId id="473" r:id="rId16"/>
    <p:sldId id="475" r:id="rId17"/>
    <p:sldId id="474" r:id="rId18"/>
    <p:sldId id="523" r:id="rId19"/>
    <p:sldId id="504" r:id="rId20"/>
    <p:sldId id="480" r:id="rId21"/>
    <p:sldId id="530" r:id="rId22"/>
    <p:sldId id="507" r:id="rId23"/>
    <p:sldId id="484" r:id="rId24"/>
    <p:sldId id="481" r:id="rId25"/>
    <p:sldId id="532" r:id="rId26"/>
    <p:sldId id="482" r:id="rId27"/>
    <p:sldId id="531" r:id="rId28"/>
    <p:sldId id="524" r:id="rId29"/>
    <p:sldId id="505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509" r:id="rId38"/>
    <p:sldId id="525" r:id="rId39"/>
    <p:sldId id="492" r:id="rId40"/>
    <p:sldId id="493" r:id="rId41"/>
    <p:sldId id="510" r:id="rId42"/>
    <p:sldId id="511" r:id="rId43"/>
    <p:sldId id="512" r:id="rId44"/>
    <p:sldId id="513" r:id="rId45"/>
    <p:sldId id="494" r:id="rId46"/>
    <p:sldId id="514" r:id="rId47"/>
    <p:sldId id="526" r:id="rId48"/>
    <p:sldId id="495" r:id="rId49"/>
    <p:sldId id="515" r:id="rId50"/>
    <p:sldId id="516" r:id="rId51"/>
    <p:sldId id="533" r:id="rId52"/>
    <p:sldId id="518" r:id="rId53"/>
    <p:sldId id="527" r:id="rId54"/>
    <p:sldId id="529" r:id="rId55"/>
    <p:sldId id="496" r:id="rId56"/>
    <p:sldId id="520" r:id="rId57"/>
    <p:sldId id="534" r:id="rId58"/>
    <p:sldId id="528" r:id="rId59"/>
    <p:sldId id="497" r:id="rId60"/>
    <p:sldId id="499" r:id="rId61"/>
    <p:sldId id="500" r:id="rId62"/>
    <p:sldId id="521" r:id="rId63"/>
    <p:sldId id="501" r:id="rId64"/>
    <p:sldId id="502" r:id="rId65"/>
  </p:sldIdLst>
  <p:sldSz cx="9144000" cy="6858000" type="screen4x3"/>
  <p:notesSz cx="6805613" cy="99441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8870" autoAdjust="0"/>
  </p:normalViewPr>
  <p:slideViewPr>
    <p:cSldViewPr>
      <p:cViewPr varScale="1">
        <p:scale>
          <a:sx n="70" d="100"/>
          <a:sy n="70" d="100"/>
        </p:scale>
        <p:origin x="-11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10/29/2015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29/10/2015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Corrected: </a:t>
            </a:r>
            <a:r>
              <a:rPr lang="en-US" dirty="0" err="1" smtClean="0"/>
              <a:t>Eq</a:t>
            </a:r>
            <a:r>
              <a:rPr lang="en-US" dirty="0" smtClean="0"/>
              <a:t> 8.48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29/10/2015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3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2.png"/><Relationship Id="rId4" Type="http://schemas.openxmlformats.org/officeDocument/2006/relationships/image" Target="../media/image56.png"/><Relationship Id="rId9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Chapter 8 </a:t>
            </a:r>
          </a:p>
          <a:p>
            <a:r>
              <a:rPr lang="en-CA" dirty="0" smtClean="0"/>
              <a:t>Regression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1659" y="116632"/>
            <a:ext cx="6978733" cy="623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Regression Models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Linear regression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Bayesian solution</a:t>
            </a:r>
          </a:p>
          <a:p>
            <a:r>
              <a:rPr lang="en-CA" dirty="0" smtClean="0"/>
              <a:t>Non-linear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processes</a:t>
            </a:r>
          </a:p>
          <a:p>
            <a:r>
              <a:rPr lang="en-CA" dirty="0" smtClean="0"/>
              <a:t>Sparse linear regression</a:t>
            </a:r>
          </a:p>
          <a:p>
            <a:r>
              <a:rPr lang="en-CA" dirty="0" smtClean="0"/>
              <a:t>Dual linear regression </a:t>
            </a:r>
          </a:p>
          <a:p>
            <a:r>
              <a:rPr lang="en-CA" dirty="0" smtClean="0"/>
              <a:t>Relevance vector regression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Bayesian Regression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57282"/>
            <a:ext cx="152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Likelihood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349744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Prior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412776"/>
            <a:ext cx="609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(We concentrate on </a:t>
            </a:r>
            <a:r>
              <a:rPr lang="en-CA" sz="2400" b="1" i="1" dirty="0" smtClean="0">
                <a:latin typeface="Symbol" pitchFamily="18" charset="2"/>
              </a:rPr>
              <a:t>f</a:t>
            </a:r>
            <a:r>
              <a:rPr lang="en-CA" sz="2400" dirty="0" smtClean="0"/>
              <a:t> – come back to </a:t>
            </a:r>
            <a:r>
              <a:rPr lang="en-CA" sz="2400" dirty="0" smtClean="0">
                <a:latin typeface="Symbol" pitchFamily="18" charset="2"/>
              </a:rPr>
              <a:t>s</a:t>
            </a:r>
            <a:r>
              <a:rPr lang="en-CA" sz="2400" baseline="30000" dirty="0" smtClean="0"/>
              <a:t>2</a:t>
            </a:r>
            <a:r>
              <a:rPr lang="en-CA" sz="2400" dirty="0" smtClean="0"/>
              <a:t> later!)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4839543"/>
            <a:ext cx="1601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Bayes</a:t>
            </a:r>
            <a:r>
              <a:rPr lang="en-CA" sz="2400" dirty="0" smtClean="0"/>
              <a:t> rule’ 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35332"/>
            <a:ext cx="5328592" cy="57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933056"/>
            <a:ext cx="3744416" cy="65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229200"/>
            <a:ext cx="5040560" cy="89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 l="25197" t="13400" r="52806" b="22550"/>
          <a:stretch>
            <a:fillRect/>
          </a:stretch>
        </p:blipFill>
        <p:spPr bwMode="auto">
          <a:xfrm>
            <a:off x="1500166" y="2607463"/>
            <a:ext cx="2106522" cy="678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7007" y="5236820"/>
            <a:ext cx="51732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6948264" y="5085184"/>
            <a:ext cx="720080" cy="72008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Posterior Dist. Over Parameters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2204864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where</a:t>
            </a:r>
            <a:endParaRPr lang="en-CA" sz="2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268760"/>
            <a:ext cx="6425456" cy="89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276872"/>
            <a:ext cx="2664296" cy="78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263" y="3284984"/>
            <a:ext cx="6053081" cy="305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218848"/>
            <a:ext cx="8320495" cy="323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96752"/>
            <a:ext cx="7920880" cy="206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028384" y="2708920"/>
            <a:ext cx="3600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Practical Issue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865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Problem:   </a:t>
            </a:r>
            <a:r>
              <a:rPr lang="en-CA" sz="2400" dirty="0" smtClean="0"/>
              <a:t>In high dimensions, the matrix </a:t>
            </a:r>
            <a:r>
              <a:rPr lang="en-CA" sz="2400" b="1" dirty="0" smtClean="0"/>
              <a:t>A</a:t>
            </a:r>
            <a:r>
              <a:rPr lang="en-CA" sz="2400" dirty="0" smtClean="0"/>
              <a:t> may be too big to invert</a:t>
            </a:r>
            <a:endParaRPr lang="en-CA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1" y="1642567"/>
            <a:ext cx="2592287" cy="77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2420888"/>
            <a:ext cx="667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Solution:</a:t>
            </a:r>
            <a:r>
              <a:rPr lang="en-CA" sz="2400" dirty="0" smtClean="0"/>
              <a:t>   Re-express using Matrix Inversion Lemma</a:t>
            </a:r>
            <a:endParaRPr lang="en-CA" sz="2400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8172400" y="4149080"/>
            <a:ext cx="72551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924944"/>
            <a:ext cx="740710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3894147"/>
            <a:ext cx="6113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Final expression: </a:t>
            </a:r>
            <a:r>
              <a:rPr lang="en-CA" sz="2400" dirty="0" smtClean="0"/>
              <a:t>inverses are (I x I) , not (D x D) </a:t>
            </a:r>
          </a:p>
          <a:p>
            <a:endParaRPr lang="en-CA" sz="2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403108"/>
            <a:ext cx="8225680" cy="190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255486" y="4365104"/>
            <a:ext cx="63699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Fitting Variance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We’ll fit the variance with maximum likelihood</a:t>
            </a:r>
          </a:p>
          <a:p>
            <a:r>
              <a:rPr lang="en-CA" dirty="0" smtClean="0"/>
              <a:t>Optimize the marginal likelihood (likelihood after gradients have been integrated out)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573016"/>
            <a:ext cx="7776864" cy="219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Linear regression</a:t>
            </a:r>
          </a:p>
          <a:p>
            <a:r>
              <a:rPr lang="en-CA" dirty="0" smtClean="0"/>
              <a:t>Bayesian solution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Non-linear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processes</a:t>
            </a:r>
          </a:p>
          <a:p>
            <a:r>
              <a:rPr lang="en-CA" dirty="0" smtClean="0"/>
              <a:t>Sparse linear regression</a:t>
            </a:r>
          </a:p>
          <a:p>
            <a:r>
              <a:rPr lang="en-CA" dirty="0" smtClean="0"/>
              <a:t>Dual linear regression </a:t>
            </a:r>
          </a:p>
          <a:p>
            <a:r>
              <a:rPr lang="en-CA" dirty="0" smtClean="0"/>
              <a:t>Relevance vector regression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Regression Models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Linear regression</a:t>
            </a:r>
          </a:p>
          <a:p>
            <a:r>
              <a:rPr lang="en-CA" dirty="0" smtClean="0"/>
              <a:t>Bayesian solution</a:t>
            </a:r>
          </a:p>
          <a:p>
            <a:r>
              <a:rPr lang="en-CA" dirty="0" smtClean="0"/>
              <a:t>Non-linear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processes</a:t>
            </a:r>
          </a:p>
          <a:p>
            <a:r>
              <a:rPr lang="en-CA" dirty="0" smtClean="0"/>
              <a:t>Sparse linear regression</a:t>
            </a:r>
          </a:p>
          <a:p>
            <a:r>
              <a:rPr lang="en-CA" dirty="0" smtClean="0"/>
              <a:t>Dual linear regression </a:t>
            </a:r>
          </a:p>
          <a:p>
            <a:r>
              <a:rPr lang="en-CA" dirty="0" smtClean="0"/>
              <a:t>Relevance vector regression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Non-Linear Regression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700808"/>
            <a:ext cx="6912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GOAL:  </a:t>
            </a:r>
          </a:p>
          <a:p>
            <a:endParaRPr lang="en-CA" sz="2400" dirty="0" smtClean="0"/>
          </a:p>
          <a:p>
            <a:r>
              <a:rPr lang="en-CA" sz="2400" dirty="0" smtClean="0"/>
              <a:t>Keep the math of linear regression, but extend to more general functions</a:t>
            </a:r>
          </a:p>
          <a:p>
            <a:endParaRPr lang="en-CA" sz="2400" dirty="0" smtClean="0"/>
          </a:p>
          <a:p>
            <a:r>
              <a:rPr lang="en-CA" sz="2400" dirty="0" smtClean="0">
                <a:solidFill>
                  <a:srgbClr val="FF0000"/>
                </a:solidFill>
              </a:rPr>
              <a:t>KEY IDEA:</a:t>
            </a:r>
          </a:p>
          <a:p>
            <a:endParaRPr lang="en-CA" sz="2400" dirty="0" smtClean="0"/>
          </a:p>
          <a:p>
            <a:r>
              <a:rPr lang="en-CA" sz="2400" dirty="0" smtClean="0"/>
              <a:t>You can make a non-linear function from a linear weighted sum of non-linear basis functions</a:t>
            </a:r>
          </a:p>
          <a:p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Non-linear regression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313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Linear regression:</a:t>
            </a:r>
            <a:endParaRPr lang="en-CA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2996952"/>
            <a:ext cx="39617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Non-Linear regression:</a:t>
            </a:r>
          </a:p>
          <a:p>
            <a:endParaRPr lang="en-CA" sz="3200" dirty="0" smtClean="0"/>
          </a:p>
          <a:p>
            <a:endParaRPr lang="en-CA" sz="3200" dirty="0" smtClean="0"/>
          </a:p>
          <a:p>
            <a:r>
              <a:rPr lang="en-CA" sz="3200" dirty="0" smtClean="0"/>
              <a:t>where</a:t>
            </a:r>
            <a:endParaRPr lang="en-CA" sz="3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437112"/>
            <a:ext cx="1897134" cy="7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5576" y="5262299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In other words, create z by evaluating x against basis functions, then linearly regress against z. 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464990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2179106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40964"/>
          <a:stretch>
            <a:fillRect/>
          </a:stretch>
        </p:blipFill>
        <p:spPr bwMode="auto">
          <a:xfrm>
            <a:off x="4357686" y="3531920"/>
            <a:ext cx="3500462" cy="77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Example: polynomial regression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72816"/>
            <a:ext cx="7454156" cy="49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561" y="4221088"/>
            <a:ext cx="1429519" cy="183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2492896"/>
            <a:ext cx="300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A special case of </a:t>
            </a:r>
            <a:endParaRPr lang="en-CA" sz="3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245159"/>
            <a:ext cx="5278164" cy="68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7584" y="3933056"/>
            <a:ext cx="125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Where </a:t>
            </a:r>
            <a:endParaRPr lang="en-C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Maximum Likelihood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987950"/>
            <a:ext cx="6480720" cy="2025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6" y="2060848"/>
            <a:ext cx="644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Same as linear regression, but substitute in </a:t>
            </a:r>
            <a:r>
              <a:rPr lang="en-CA" sz="2400" b="1" dirty="0" smtClean="0"/>
              <a:t>Z</a:t>
            </a:r>
            <a:r>
              <a:rPr lang="en-CA" sz="2400" dirty="0" smtClean="0"/>
              <a:t> for </a:t>
            </a:r>
            <a:r>
              <a:rPr lang="en-CA" sz="2400" b="1" dirty="0" smtClean="0"/>
              <a:t>X</a:t>
            </a:r>
            <a:r>
              <a:rPr lang="en-CA" sz="2400" dirty="0" smtClean="0"/>
              <a:t>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 smtClean="0"/>
              <a:t>Radial basis functions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7"/>
            <a:ext cx="5941893" cy="463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484784"/>
            <a:ext cx="2658358" cy="230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 smtClean="0"/>
              <a:t>Radial basis functions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7"/>
            <a:ext cx="5941893" cy="463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484784"/>
            <a:ext cx="2658358" cy="230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1371619"/>
            <a:ext cx="59817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2"/>
          <p:cNvGrpSpPr/>
          <p:nvPr/>
        </p:nvGrpSpPr>
        <p:grpSpPr>
          <a:xfrm>
            <a:off x="3357554" y="1071546"/>
            <a:ext cx="1162930" cy="5500726"/>
            <a:chOff x="1142976" y="1000108"/>
            <a:chExt cx="1162930" cy="5500726"/>
          </a:xfrm>
        </p:grpSpPr>
        <p:sp>
          <p:nvSpPr>
            <p:cNvPr id="14" name="Rectangle 13"/>
            <p:cNvSpPr/>
            <p:nvPr/>
          </p:nvSpPr>
          <p:spPr>
            <a:xfrm>
              <a:off x="1142976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34402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15"/>
          <p:cNvGrpSpPr/>
          <p:nvPr/>
        </p:nvGrpSpPr>
        <p:grpSpPr>
          <a:xfrm>
            <a:off x="1000100" y="1071546"/>
            <a:ext cx="1162930" cy="5500726"/>
            <a:chOff x="1142976" y="1000108"/>
            <a:chExt cx="1162930" cy="5500726"/>
          </a:xfrm>
        </p:grpSpPr>
        <p:sp>
          <p:nvSpPr>
            <p:cNvPr id="17" name="Rectangle 16"/>
            <p:cNvSpPr/>
            <p:nvPr/>
          </p:nvSpPr>
          <p:spPr>
            <a:xfrm>
              <a:off x="1142976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4402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Arc Tan Functions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5373967" cy="419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628800"/>
            <a:ext cx="2602180" cy="258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Non-linear regression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313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Linear regression:</a:t>
            </a:r>
            <a:endParaRPr lang="en-CA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2996952"/>
            <a:ext cx="39617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Non-Linear regression:</a:t>
            </a:r>
          </a:p>
          <a:p>
            <a:endParaRPr lang="en-CA" sz="3200" dirty="0" smtClean="0"/>
          </a:p>
          <a:p>
            <a:endParaRPr lang="en-CA" sz="3200" dirty="0" smtClean="0"/>
          </a:p>
          <a:p>
            <a:r>
              <a:rPr lang="en-CA" sz="3200" dirty="0" smtClean="0"/>
              <a:t>where</a:t>
            </a:r>
            <a:endParaRPr lang="en-CA" sz="3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437112"/>
            <a:ext cx="1897134" cy="7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5576" y="5262299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In other words, create z by evaluating x against basis functions, then linearly regress against z. 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464990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2179106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40964"/>
          <a:stretch>
            <a:fillRect/>
          </a:stretch>
        </p:blipFill>
        <p:spPr bwMode="auto">
          <a:xfrm>
            <a:off x="4357686" y="3531920"/>
            <a:ext cx="3500462" cy="77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Linear regression</a:t>
            </a:r>
          </a:p>
          <a:p>
            <a:r>
              <a:rPr lang="en-CA" dirty="0" smtClean="0"/>
              <a:t>Bayesian solution</a:t>
            </a:r>
          </a:p>
          <a:p>
            <a:r>
              <a:rPr lang="en-CA" dirty="0" smtClean="0"/>
              <a:t>Non-linear regression</a:t>
            </a:r>
          </a:p>
          <a:p>
            <a:r>
              <a:rPr lang="en-CA" dirty="0" err="1" smtClean="0">
                <a:solidFill>
                  <a:srgbClr val="FF0000"/>
                </a:solidFill>
              </a:rPr>
              <a:t>Kernelization</a:t>
            </a:r>
            <a:r>
              <a:rPr lang="en-CA" dirty="0" smtClean="0">
                <a:solidFill>
                  <a:srgbClr val="FF0000"/>
                </a:solidFill>
              </a:rPr>
              <a:t> and Gaussian processes</a:t>
            </a:r>
          </a:p>
          <a:p>
            <a:r>
              <a:rPr lang="en-CA" dirty="0" smtClean="0"/>
              <a:t>Sparse linear regression</a:t>
            </a:r>
          </a:p>
          <a:p>
            <a:r>
              <a:rPr lang="en-CA" dirty="0" smtClean="0"/>
              <a:t>Dual linear regression </a:t>
            </a:r>
          </a:p>
          <a:p>
            <a:r>
              <a:rPr lang="en-CA" dirty="0" smtClean="0"/>
              <a:t>Relevance vector regression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Regression Models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Body Pose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5589240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Encode silhouette as 100x1 vector, encode body pose as 55 x1 vector.  Learn relationship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5160" y="1268760"/>
            <a:ext cx="442310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Bayesian Approach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700808"/>
            <a:ext cx="5584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Learn </a:t>
            </a:r>
            <a:r>
              <a:rPr lang="en-CA" sz="2400" dirty="0" smtClean="0">
                <a:latin typeface="Symbol" pitchFamily="18" charset="2"/>
              </a:rPr>
              <a:t>s</a:t>
            </a:r>
            <a:r>
              <a:rPr lang="en-CA" sz="2400" baseline="30000" dirty="0" smtClean="0"/>
              <a:t>2</a:t>
            </a:r>
            <a:r>
              <a:rPr lang="en-CA" sz="2400" dirty="0" smtClean="0"/>
              <a:t> from marginal likelihood as before</a:t>
            </a:r>
          </a:p>
          <a:p>
            <a:endParaRPr lang="en-CA" sz="2400" dirty="0" smtClean="0"/>
          </a:p>
          <a:p>
            <a:r>
              <a:rPr lang="en-CA" sz="2400" dirty="0" smtClean="0"/>
              <a:t>Final predictive distribution: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8678" y="3357562"/>
            <a:ext cx="8823916" cy="2071702"/>
            <a:chOff x="467544" y="4365104"/>
            <a:chExt cx="8424936" cy="1944216"/>
          </a:xfrm>
        </p:grpSpPr>
        <p:sp>
          <p:nvSpPr>
            <p:cNvPr id="12" name="Rectangle 11"/>
            <p:cNvSpPr/>
            <p:nvPr/>
          </p:nvSpPr>
          <p:spPr>
            <a:xfrm>
              <a:off x="8244408" y="4365104"/>
              <a:ext cx="64807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4403108"/>
              <a:ext cx="8368735" cy="190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784529" y="2967335"/>
            <a:ext cx="750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(compare to before, i.e. Bayesian-derived linear regression)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429000"/>
            <a:ext cx="8784976" cy="2119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316416" y="2996952"/>
            <a:ext cx="79208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7544"/>
            <a:ext cx="7056784" cy="588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Kernel Trick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Notice that the final equation doesn’t need the data itself, but just dot products between data items  of the form </a:t>
            </a:r>
            <a:r>
              <a:rPr lang="en-CA" b="1" dirty="0" err="1" smtClean="0"/>
              <a:t>z</a:t>
            </a:r>
            <a:r>
              <a:rPr lang="en-CA" baseline="-25000" dirty="0" err="1" smtClean="0"/>
              <a:t>i</a:t>
            </a:r>
            <a:r>
              <a:rPr lang="en-CA" baseline="30000" dirty="0" err="1" smtClean="0"/>
              <a:t>T</a:t>
            </a:r>
            <a:r>
              <a:rPr lang="en-CA" b="1" dirty="0" err="1" smtClean="0"/>
              <a:t>z</a:t>
            </a:r>
            <a:r>
              <a:rPr lang="en-CA" baseline="-25000" dirty="0" err="1" smtClean="0"/>
              <a:t>j</a:t>
            </a:r>
            <a:endParaRPr lang="en-CA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539552" y="5445224"/>
            <a:ext cx="860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dirty="0" smtClean="0"/>
              <a:t>So, we take data </a:t>
            </a:r>
            <a:r>
              <a:rPr lang="en-CA" sz="2400" b="1" dirty="0" smtClean="0"/>
              <a:t>x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 and </a:t>
            </a:r>
            <a:r>
              <a:rPr lang="en-CA" sz="2400" b="1" dirty="0" err="1" smtClean="0"/>
              <a:t>x</a:t>
            </a:r>
            <a:r>
              <a:rPr lang="en-CA" sz="2400" baseline="-25000" dirty="0" err="1" smtClean="0"/>
              <a:t>j</a:t>
            </a:r>
            <a:r>
              <a:rPr lang="en-CA" sz="2400" dirty="0" smtClean="0"/>
              <a:t> pass through non-linear function to create </a:t>
            </a:r>
            <a:r>
              <a:rPr lang="en-CA" sz="2400" b="1" dirty="0" smtClean="0"/>
              <a:t>z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 and</a:t>
            </a:r>
            <a:r>
              <a:rPr lang="en-CA" sz="2400" b="1" dirty="0" smtClean="0"/>
              <a:t> </a:t>
            </a:r>
            <a:r>
              <a:rPr lang="en-CA" sz="2400" b="1" dirty="0" err="1" smtClean="0"/>
              <a:t>z</a:t>
            </a:r>
            <a:r>
              <a:rPr lang="en-CA" sz="2400" baseline="-25000" dirty="0" err="1" smtClean="0"/>
              <a:t>j</a:t>
            </a:r>
            <a:r>
              <a:rPr lang="en-CA" sz="2400" dirty="0" smtClean="0"/>
              <a:t> and then take dot products of different </a:t>
            </a:r>
            <a:r>
              <a:rPr lang="en-CA" sz="2400" b="1" dirty="0" err="1" smtClean="0"/>
              <a:t>z</a:t>
            </a:r>
            <a:r>
              <a:rPr lang="en-CA" sz="2400" baseline="-25000" dirty="0" err="1" smtClean="0"/>
              <a:t>i</a:t>
            </a:r>
            <a:r>
              <a:rPr lang="en-CA" sz="2400" baseline="30000" dirty="0" err="1" smtClean="0"/>
              <a:t>T</a:t>
            </a:r>
            <a:r>
              <a:rPr lang="en-CA" sz="2400" b="1" dirty="0" err="1" smtClean="0"/>
              <a:t>z</a:t>
            </a:r>
            <a:r>
              <a:rPr lang="en-CA" sz="2400" baseline="-25000" dirty="0" err="1" smtClean="0"/>
              <a:t>j</a:t>
            </a:r>
            <a:endParaRPr lang="en-CA" sz="24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8388424" y="3356992"/>
            <a:ext cx="5760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284984"/>
            <a:ext cx="8352928" cy="201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8316416" y="2996952"/>
            <a:ext cx="79208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Kernel Trick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539552" y="1700808"/>
            <a:ext cx="860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dirty="0" smtClean="0"/>
              <a:t>So, we take data </a:t>
            </a:r>
            <a:r>
              <a:rPr lang="en-CA" sz="2400" b="1" dirty="0" smtClean="0"/>
              <a:t>x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 and </a:t>
            </a:r>
            <a:r>
              <a:rPr lang="en-CA" sz="2400" b="1" dirty="0" err="1" smtClean="0"/>
              <a:t>x</a:t>
            </a:r>
            <a:r>
              <a:rPr lang="en-CA" sz="2400" baseline="-25000" dirty="0" err="1" smtClean="0"/>
              <a:t>j</a:t>
            </a:r>
            <a:r>
              <a:rPr lang="en-CA" sz="2400" dirty="0" smtClean="0"/>
              <a:t>  pass through non-linear function to create </a:t>
            </a:r>
            <a:r>
              <a:rPr lang="en-CA" sz="2400" b="1" dirty="0" smtClean="0"/>
              <a:t>z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 and</a:t>
            </a:r>
            <a:r>
              <a:rPr lang="en-CA" sz="2400" b="1" dirty="0" smtClean="0"/>
              <a:t> </a:t>
            </a:r>
            <a:r>
              <a:rPr lang="en-CA" sz="2400" b="1" dirty="0" err="1" smtClean="0"/>
              <a:t>z</a:t>
            </a:r>
            <a:r>
              <a:rPr lang="en-CA" sz="2400" baseline="-25000" dirty="0" err="1" smtClean="0"/>
              <a:t>j</a:t>
            </a:r>
            <a:r>
              <a:rPr lang="en-CA" sz="2400" dirty="0" smtClean="0"/>
              <a:t> and then take dot products of different </a:t>
            </a:r>
            <a:r>
              <a:rPr lang="en-CA" sz="2400" b="1" dirty="0" err="1" smtClean="0"/>
              <a:t>z</a:t>
            </a:r>
            <a:r>
              <a:rPr lang="en-CA" sz="2400" baseline="-25000" dirty="0" err="1" smtClean="0"/>
              <a:t>i</a:t>
            </a:r>
            <a:r>
              <a:rPr lang="en-CA" sz="2400" baseline="30000" dirty="0" err="1" smtClean="0"/>
              <a:t>T</a:t>
            </a:r>
            <a:r>
              <a:rPr lang="en-CA" sz="2400" b="1" dirty="0" err="1" smtClean="0"/>
              <a:t>z</a:t>
            </a:r>
            <a:r>
              <a:rPr lang="en-CA" sz="2400" baseline="-25000" dirty="0" err="1" smtClean="0"/>
              <a:t>j</a:t>
            </a:r>
            <a:endParaRPr lang="en-CA" sz="24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67645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Key idea:</a:t>
            </a:r>
          </a:p>
          <a:p>
            <a:endParaRPr lang="en-CA" sz="2400" dirty="0" smtClean="0"/>
          </a:p>
          <a:p>
            <a:r>
              <a:rPr lang="en-CA" sz="2400" dirty="0" smtClean="0"/>
              <a:t>Define a “kernel” function that does all of this together.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Takes data </a:t>
            </a:r>
            <a:r>
              <a:rPr lang="en-CA" sz="2400" b="1" dirty="0" smtClean="0"/>
              <a:t>x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 and </a:t>
            </a:r>
            <a:r>
              <a:rPr lang="en-CA" sz="2400" b="1" dirty="0" err="1" smtClean="0"/>
              <a:t>x</a:t>
            </a:r>
            <a:r>
              <a:rPr lang="en-CA" sz="2400" baseline="-25000" dirty="0" err="1" smtClean="0"/>
              <a:t>j</a:t>
            </a:r>
            <a:r>
              <a:rPr lang="en-CA" sz="2400" dirty="0" smtClean="0"/>
              <a:t>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Returns a value for dot product </a:t>
            </a:r>
            <a:r>
              <a:rPr lang="en-CA" sz="2400" b="1" dirty="0" err="1" smtClean="0"/>
              <a:t>z</a:t>
            </a:r>
            <a:r>
              <a:rPr lang="en-CA" sz="2400" baseline="-25000" dirty="0" err="1" smtClean="0"/>
              <a:t>i</a:t>
            </a:r>
            <a:r>
              <a:rPr lang="en-CA" sz="2400" baseline="30000" dirty="0" err="1" smtClean="0"/>
              <a:t>T</a:t>
            </a:r>
            <a:r>
              <a:rPr lang="en-CA" sz="2400" b="1" dirty="0" err="1" smtClean="0"/>
              <a:t>z</a:t>
            </a:r>
            <a:r>
              <a:rPr lang="en-CA" sz="2400" baseline="-25000" dirty="0" err="1" smtClean="0"/>
              <a:t>j</a:t>
            </a:r>
            <a:endParaRPr lang="en-CA" sz="2400" dirty="0" smtClean="0"/>
          </a:p>
          <a:p>
            <a:pPr marL="457200" indent="-457200"/>
            <a:endParaRPr lang="en-CA" sz="2400" baseline="30000" dirty="0" smtClean="0"/>
          </a:p>
          <a:p>
            <a:pPr marL="457200" indent="-457200"/>
            <a:r>
              <a:rPr lang="en-CA" sz="2400" dirty="0" smtClean="0"/>
              <a:t>If we choose this function carefully, then it will correspond to some underlying  </a:t>
            </a:r>
            <a:r>
              <a:rPr lang="en-CA" sz="2400" b="1" dirty="0" smtClean="0"/>
              <a:t>z</a:t>
            </a:r>
            <a:r>
              <a:rPr lang="en-CA" sz="2400" dirty="0" smtClean="0"/>
              <a:t>=</a:t>
            </a:r>
            <a:r>
              <a:rPr lang="en-CA" sz="2400" b="1" dirty="0" smtClean="0"/>
              <a:t>f</a:t>
            </a:r>
            <a:r>
              <a:rPr lang="en-CA" sz="2400" dirty="0" smtClean="0"/>
              <a:t>[</a:t>
            </a:r>
            <a:r>
              <a:rPr lang="en-CA" sz="2400" b="1" dirty="0" smtClean="0"/>
              <a:t>x</a:t>
            </a:r>
            <a:r>
              <a:rPr lang="en-CA" sz="2400" dirty="0" smtClean="0"/>
              <a:t>].</a:t>
            </a:r>
          </a:p>
          <a:p>
            <a:pPr marL="457200" indent="-457200"/>
            <a:endParaRPr lang="en-CA" sz="1000" dirty="0" smtClean="0"/>
          </a:p>
          <a:p>
            <a:pPr marL="457200" indent="-457200"/>
            <a:r>
              <a:rPr lang="en-CA" sz="2400" dirty="0" smtClean="0"/>
              <a:t>Never compute </a:t>
            </a:r>
            <a:r>
              <a:rPr lang="en-CA" sz="2400" b="1" dirty="0" smtClean="0"/>
              <a:t>z</a:t>
            </a:r>
            <a:r>
              <a:rPr lang="en-CA" sz="2400" dirty="0" smtClean="0"/>
              <a:t> explicitly  - can be very high or infinite dimension 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Gaussian Process Regression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79512" y="1268760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Before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white">
          <a:xfrm>
            <a:off x="8087568" y="153977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8352928" cy="201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316416" y="1484784"/>
            <a:ext cx="79208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861048"/>
            <a:ext cx="8280920" cy="194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51520" y="3429000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After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white">
          <a:xfrm>
            <a:off x="8244408" y="3861048"/>
            <a:ext cx="755576" cy="41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877272"/>
            <a:ext cx="8285842" cy="55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Kernels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5445224"/>
            <a:ext cx="847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(Equivalent to having an infinite number of radial basis functions at every position in space. Wow!)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022" y="1484742"/>
            <a:ext cx="6984776" cy="220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882104"/>
            <a:ext cx="8477250" cy="142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V="1">
            <a:off x="3491880" y="5085184"/>
            <a:ext cx="72008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RBF Kernel Fits</a:t>
            </a:r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6771" t="67162" r="6204"/>
          <a:stretch>
            <a:fillRect/>
          </a:stretch>
        </p:blipFill>
        <p:spPr bwMode="auto">
          <a:xfrm>
            <a:off x="2843808" y="5661248"/>
            <a:ext cx="3456384" cy="83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25853"/>
            <a:ext cx="8892480" cy="443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Fitting Variance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smtClean="0"/>
              <a:t>We’ll fit the variance with maximum likelihood</a:t>
            </a:r>
          </a:p>
          <a:p>
            <a:r>
              <a:rPr lang="en-CA" sz="2800" dirty="0" smtClean="0"/>
              <a:t>Optimize the marginal likelihood (likelihood after gradients have been integrated out)</a:t>
            </a:r>
          </a:p>
          <a:p>
            <a:endParaRPr lang="en-CA" sz="2800" dirty="0" smtClean="0"/>
          </a:p>
          <a:p>
            <a:endParaRPr lang="en-CA" sz="2800" dirty="0" smtClean="0"/>
          </a:p>
          <a:p>
            <a:endParaRPr lang="en-CA" sz="2800" dirty="0" smtClean="0"/>
          </a:p>
          <a:p>
            <a:endParaRPr lang="en-CA" sz="2800" dirty="0" smtClean="0"/>
          </a:p>
          <a:p>
            <a:r>
              <a:rPr lang="en-CA" sz="2800" dirty="0" smtClean="0"/>
              <a:t>Have to use non-linear optimization</a:t>
            </a:r>
          </a:p>
          <a:p>
            <a:endParaRPr lang="en-CA" sz="2800" dirty="0" smtClean="0"/>
          </a:p>
          <a:p>
            <a:endParaRPr lang="en-CA" sz="28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56992"/>
            <a:ext cx="7308304" cy="140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Linear regression</a:t>
            </a:r>
          </a:p>
          <a:p>
            <a:r>
              <a:rPr lang="en-CA" dirty="0" smtClean="0"/>
              <a:t>Bayesian solution</a:t>
            </a:r>
          </a:p>
          <a:p>
            <a:r>
              <a:rPr lang="en-CA" dirty="0" smtClean="0"/>
              <a:t>Non-linear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processes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Sparse linear regression</a:t>
            </a:r>
          </a:p>
          <a:p>
            <a:r>
              <a:rPr lang="en-CA" dirty="0" smtClean="0"/>
              <a:t>Dual linear regression </a:t>
            </a:r>
          </a:p>
          <a:p>
            <a:r>
              <a:rPr lang="en-CA" dirty="0" smtClean="0"/>
              <a:t>Relevance vector regression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Regression Models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61764"/>
            <a:ext cx="8826842" cy="479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 marL="914400" lvl="1" indent="-514350"/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/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/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just evaluate</a:t>
            </a:r>
            <a:r>
              <a:rPr lang="en-CA" sz="2400" b="1" dirty="0" smtClean="0"/>
              <a:t> Pr(</a:t>
            </a:r>
            <a:r>
              <a:rPr lang="en-CA" sz="2400" b="1" dirty="0" err="1" smtClean="0"/>
              <a:t>w|x</a:t>
            </a:r>
            <a:r>
              <a:rPr lang="en-CA" sz="2400" b="1" dirty="0" smtClean="0"/>
              <a:t>)</a:t>
            </a:r>
            <a:r>
              <a:rPr lang="en-CA" sz="2400" dirty="0" smtClean="0"/>
              <a:t> 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Sparse Linear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484784"/>
            <a:ext cx="8892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Perhaps not every dimension of the data </a:t>
            </a:r>
            <a:r>
              <a:rPr lang="en-CA" sz="2400" b="1" dirty="0" smtClean="0"/>
              <a:t>x</a:t>
            </a:r>
            <a:r>
              <a:rPr lang="en-CA" sz="2400" dirty="0" smtClean="0"/>
              <a:t> is informative</a:t>
            </a:r>
          </a:p>
          <a:p>
            <a:endParaRPr lang="en-CA" sz="2400" dirty="0" smtClean="0"/>
          </a:p>
          <a:p>
            <a:r>
              <a:rPr lang="en-CA" sz="2400" dirty="0" smtClean="0"/>
              <a:t>A sparse solution forces some of the coefficients in </a:t>
            </a:r>
            <a:r>
              <a:rPr lang="en-CA" sz="2400" b="1" dirty="0" smtClean="0">
                <a:latin typeface="Symbol" pitchFamily="18" charset="2"/>
              </a:rPr>
              <a:t>f</a:t>
            </a:r>
            <a:r>
              <a:rPr lang="en-CA" sz="2400" dirty="0" smtClean="0"/>
              <a:t> to be zero</a:t>
            </a:r>
          </a:p>
          <a:p>
            <a:endParaRPr lang="en-CA" sz="2400" dirty="0" smtClean="0">
              <a:solidFill>
                <a:srgbClr val="FF0000"/>
              </a:solidFill>
            </a:endParaRPr>
          </a:p>
          <a:p>
            <a:r>
              <a:rPr lang="en-CA" sz="2400" dirty="0" smtClean="0">
                <a:solidFill>
                  <a:srgbClr val="FF0000"/>
                </a:solidFill>
              </a:rPr>
              <a:t>Method:</a:t>
            </a:r>
          </a:p>
          <a:p>
            <a:endParaRPr lang="en-CA" sz="2400" dirty="0" smtClean="0"/>
          </a:p>
          <a:p>
            <a:r>
              <a:rPr lang="en-CA" sz="2400" dirty="0" smtClean="0"/>
              <a:t>– apply a different prior on </a:t>
            </a:r>
            <a:r>
              <a:rPr lang="en-CA" sz="2400" b="1" dirty="0" smtClean="0">
                <a:latin typeface="Symbol" pitchFamily="18" charset="2"/>
              </a:rPr>
              <a:t>f</a:t>
            </a:r>
            <a:r>
              <a:rPr lang="en-CA" sz="2400" dirty="0" smtClean="0"/>
              <a:t> that </a:t>
            </a:r>
          </a:p>
          <a:p>
            <a:r>
              <a:rPr lang="en-CA" sz="2400" dirty="0" smtClean="0"/>
              <a:t>	encourages </a:t>
            </a:r>
            <a:r>
              <a:rPr lang="en-CA" sz="2400" dirty="0" err="1" smtClean="0"/>
              <a:t>sparsity</a:t>
            </a:r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– product of t-distributions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708920"/>
            <a:ext cx="380013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Sparse Linear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60040" y="15898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Apply product of t-distributions to parameter vector</a:t>
            </a:r>
          </a:p>
          <a:p>
            <a:endParaRPr lang="en-CA" sz="2400" dirty="0" smtClean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132856"/>
            <a:ext cx="556711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0040" y="3933056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As before, we use </a:t>
            </a:r>
          </a:p>
          <a:p>
            <a:endParaRPr lang="en-CA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60040" y="5478323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the prior is not conjugate to the normal likelihood.  Cannot compute posterior in closed from</a:t>
            </a:r>
          </a:p>
          <a:p>
            <a:endParaRPr lang="en-CA" sz="24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365104"/>
            <a:ext cx="6264696" cy="109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Sparse Linear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60040" y="15898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make progress, write as marginal of joint distribution </a:t>
            </a:r>
          </a:p>
          <a:p>
            <a:endParaRPr lang="en-CA" sz="2400" dirty="0" smtClean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420888"/>
            <a:ext cx="6583560" cy="179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3923928" y="4149080"/>
            <a:ext cx="576064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39752" y="5157192"/>
            <a:ext cx="527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Diagonal matrix with hidden variables {h</a:t>
            </a:r>
            <a:r>
              <a:rPr lang="en-CA" baseline="-25000" dirty="0" smtClean="0"/>
              <a:t>d</a:t>
            </a:r>
            <a:r>
              <a:rPr lang="en-CA" dirty="0" smtClean="0"/>
              <a:t>} on diagonal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Sparse Linear Regression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040" y="1268760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Substituting in the prior</a:t>
            </a:r>
          </a:p>
          <a:p>
            <a:endParaRPr lang="en-CA" sz="2400" dirty="0" smtClean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796049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7855077" y="4427229"/>
            <a:ext cx="677363" cy="530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639890"/>
            <a:ext cx="6480720" cy="7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5536" y="51902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Still cannot compute, but can approximate</a:t>
            </a:r>
          </a:p>
          <a:p>
            <a:endParaRPr lang="en-CA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Sparse Linear Regression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55284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5536" y="2381979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fit the model, update variance </a:t>
            </a:r>
            <a:r>
              <a:rPr lang="en-CA" sz="2400" dirty="0" smtClean="0">
                <a:latin typeface="Symbol" pitchFamily="18" charset="2"/>
              </a:rPr>
              <a:t>s</a:t>
            </a:r>
            <a:r>
              <a:rPr lang="en-CA" sz="2400" baseline="30000" dirty="0" smtClean="0"/>
              <a:t>2</a:t>
            </a:r>
            <a:r>
              <a:rPr lang="en-CA" sz="2400" dirty="0" smtClean="0"/>
              <a:t> and hidden variables {h</a:t>
            </a:r>
            <a:r>
              <a:rPr lang="en-CA" sz="2400" baseline="-25000" dirty="0" smtClean="0"/>
              <a:t>d</a:t>
            </a:r>
            <a:r>
              <a:rPr lang="en-CA" sz="2400" dirty="0" smtClean="0"/>
              <a:t>}.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To choose hidden variables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To choose variance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/>
            <a:r>
              <a:rPr lang="en-CA" sz="2400" dirty="0" smtClean="0"/>
              <a:t>where</a:t>
            </a:r>
          </a:p>
          <a:p>
            <a:endParaRPr lang="en-CA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212976"/>
            <a:ext cx="2952328" cy="85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5229200"/>
            <a:ext cx="2261271" cy="97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5445224"/>
            <a:ext cx="242199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4293096"/>
            <a:ext cx="6840760" cy="79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Sparse Linear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544522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After fitting, some of hidden variables become very big,  implies prior tightly fitted around zero, can be eliminated from model</a:t>
            </a:r>
            <a:endParaRPr lang="en-CA" sz="20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61461" cy="394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Sparse Linear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544522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Doesn’t work for non-linear case as we need one hidden variable per dimension – becomes intractable with high dimensional transformation.  To solve this problem, we move to the dual model.</a:t>
            </a:r>
            <a:endParaRPr lang="en-CA" sz="20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61461" cy="394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Linear regression</a:t>
            </a:r>
          </a:p>
          <a:p>
            <a:r>
              <a:rPr lang="en-CA" dirty="0" smtClean="0"/>
              <a:t>Bayesian solution</a:t>
            </a:r>
          </a:p>
          <a:p>
            <a:r>
              <a:rPr lang="en-CA" dirty="0" smtClean="0"/>
              <a:t>Non-linear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processes</a:t>
            </a:r>
          </a:p>
          <a:p>
            <a:r>
              <a:rPr lang="en-CA" dirty="0" smtClean="0"/>
              <a:t>Sparse linear regression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Dual linear regression </a:t>
            </a:r>
          </a:p>
          <a:p>
            <a:r>
              <a:rPr lang="en-CA" dirty="0" smtClean="0"/>
              <a:t>Relevance vector regression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Dual Linear Regression</a:t>
            </a:r>
            <a:endParaRPr lang="en-CA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5877" y="1556792"/>
            <a:ext cx="515463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556792"/>
            <a:ext cx="42484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KEY IDEA:</a:t>
            </a:r>
          </a:p>
          <a:p>
            <a:endParaRPr lang="en-CA" sz="2400" dirty="0" smtClean="0"/>
          </a:p>
          <a:p>
            <a:r>
              <a:rPr lang="en-CA" sz="2400" dirty="0" smtClean="0"/>
              <a:t>Gradient </a:t>
            </a:r>
            <a:r>
              <a:rPr lang="en-CA" sz="2400" b="1" dirty="0" smtClean="0">
                <a:latin typeface="Symbol" pitchFamily="18" charset="2"/>
              </a:rPr>
              <a:t>F</a:t>
            </a:r>
            <a:r>
              <a:rPr lang="en-CA" sz="2400" dirty="0" smtClean="0"/>
              <a:t> is just a vector in the data space</a:t>
            </a:r>
          </a:p>
          <a:p>
            <a:endParaRPr lang="en-CA" sz="2400" dirty="0" smtClean="0"/>
          </a:p>
          <a:p>
            <a:r>
              <a:rPr lang="en-CA" sz="2400" dirty="0" smtClean="0"/>
              <a:t>Can represent as a weighted sum of the data points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Now solve for </a:t>
            </a:r>
            <a:r>
              <a:rPr lang="en-CA" sz="2400" b="1" dirty="0" smtClean="0">
                <a:latin typeface="Symbol" pitchFamily="18" charset="2"/>
              </a:rPr>
              <a:t>Y</a:t>
            </a:r>
            <a:r>
              <a:rPr lang="en-CA" sz="2400" dirty="0" smtClean="0">
                <a:latin typeface="Symbol" pitchFamily="18" charset="2"/>
              </a:rPr>
              <a:t>.  </a:t>
            </a:r>
            <a:r>
              <a:rPr lang="en-CA" sz="2400" dirty="0" smtClean="0"/>
              <a:t>One parameter per training example.</a:t>
            </a:r>
          </a:p>
          <a:p>
            <a:endParaRPr lang="en-CA" sz="24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t="20250"/>
          <a:stretch>
            <a:fillRect/>
          </a:stretch>
        </p:blipFill>
        <p:spPr bwMode="auto">
          <a:xfrm>
            <a:off x="1187624" y="4509120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Dual Linear Regression</a:t>
            </a:r>
            <a:endParaRPr lang="en-CA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t="20250"/>
          <a:stretch>
            <a:fillRect/>
          </a:stretch>
        </p:blipFill>
        <p:spPr bwMode="auto">
          <a:xfrm>
            <a:off x="3203848" y="3486751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03284"/>
            <a:ext cx="5328592" cy="57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041678"/>
            <a:ext cx="5395268" cy="47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95536" y="155679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Original linear regression: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292494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Dual variables: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95536" y="4293096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Dual linear regression: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Linear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77768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For simplicity we will assume that each dimension of world is predicted separately.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Concentrate on predicting a </a:t>
            </a:r>
            <a:r>
              <a:rPr lang="en-CA" sz="2400" dirty="0" err="1" smtClean="0"/>
              <a:t>univariate</a:t>
            </a:r>
            <a:r>
              <a:rPr lang="en-CA" sz="2400" dirty="0" smtClean="0"/>
              <a:t>  world state w.</a:t>
            </a:r>
          </a:p>
          <a:p>
            <a:endParaRPr lang="en-CA" sz="1400" dirty="0" smtClean="0"/>
          </a:p>
          <a:p>
            <a:endParaRPr lang="en-CA" sz="2400" dirty="0" smtClean="0"/>
          </a:p>
          <a:p>
            <a:r>
              <a:rPr lang="en-CA" sz="2400" dirty="0" smtClean="0"/>
              <a:t>Choose normal distribution over world w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509120"/>
            <a:ext cx="770485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Make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Mean a linear function of data x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Variance constant</a:t>
            </a:r>
          </a:p>
          <a:p>
            <a:pPr marL="342900" indent="-342900"/>
            <a:endParaRPr lang="en-CA" sz="10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717032"/>
            <a:ext cx="5616624" cy="70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Maximum likelihood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55679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Maximum likelihood solution: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3068960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Dual variables: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472514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Same result as before:</a:t>
            </a:r>
            <a:endParaRPr lang="en-CA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89334"/>
            <a:ext cx="7670274" cy="835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501008"/>
            <a:ext cx="443225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229200"/>
            <a:ext cx="4248472" cy="100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Bayesian case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2679303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Compute distribution over parameters:</a:t>
            </a:r>
            <a:endParaRPr lang="en-CA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412776"/>
            <a:ext cx="3129661" cy="66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220151"/>
            <a:ext cx="5400600" cy="78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4525673"/>
            <a:ext cx="6120680" cy="70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1800" y="5589240"/>
            <a:ext cx="3715004" cy="72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7544" y="3975447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Gives result:</a:t>
            </a:r>
            <a:endParaRPr lang="en-CA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67544" y="530120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where</a:t>
            </a:r>
            <a:endParaRPr lang="en-CA" sz="2400" dirty="0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2060848"/>
            <a:ext cx="4253804" cy="374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 l="45333" r="30667" b="46719"/>
          <a:stretch>
            <a:fillRect/>
          </a:stretch>
        </p:blipFill>
        <p:spPr bwMode="auto">
          <a:xfrm>
            <a:off x="4429124" y="3106052"/>
            <a:ext cx="1285884" cy="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 cstate="print"/>
          <a:srcRect l="57333" t="55118" r="10667" b="1172"/>
          <a:stretch>
            <a:fillRect/>
          </a:stretch>
        </p:blipFill>
        <p:spPr bwMode="auto">
          <a:xfrm>
            <a:off x="5072066" y="3639252"/>
            <a:ext cx="1714512" cy="41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7572396" y="3143248"/>
            <a:ext cx="1428728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Eq</a:t>
            </a:r>
            <a:r>
              <a:rPr lang="en-US" dirty="0" smtClean="0"/>
              <a:t> (8.48) Corrected</a:t>
            </a:r>
          </a:p>
          <a:p>
            <a:pPr algn="ctr"/>
            <a:r>
              <a:rPr lang="en-US" dirty="0" smtClean="0"/>
              <a:t>after 1</a:t>
            </a:r>
            <a:r>
              <a:rPr lang="en-US" baseline="30000" dirty="0" smtClean="0"/>
              <a:t>st</a:t>
            </a:r>
            <a:r>
              <a:rPr lang="en-US" dirty="0" smtClean="0"/>
              <a:t> Ed.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Bayesian case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170080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Predictive distribution:</a:t>
            </a:r>
            <a:endParaRPr lang="en-CA" sz="24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4221088"/>
            <a:ext cx="3715004" cy="72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7544" y="371703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where:</a:t>
            </a:r>
            <a:endParaRPr lang="en-CA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348880"/>
            <a:ext cx="830120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388424" y="2276872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75048" y="5157192"/>
            <a:ext cx="831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Notice that both the maximum likelihood and Bayesian case depend on dot products </a:t>
            </a:r>
            <a:r>
              <a:rPr lang="en-CA" sz="2400" b="1" dirty="0" smtClean="0"/>
              <a:t>X</a:t>
            </a:r>
            <a:r>
              <a:rPr lang="en-CA" sz="2400" baseline="30000" dirty="0" smtClean="0"/>
              <a:t>T</a:t>
            </a:r>
            <a:r>
              <a:rPr lang="en-CA" sz="2400" b="1" dirty="0" smtClean="0"/>
              <a:t>X</a:t>
            </a:r>
            <a:r>
              <a:rPr lang="en-CA" sz="2400" dirty="0" smtClean="0"/>
              <a:t>.  Can be </a:t>
            </a:r>
            <a:r>
              <a:rPr lang="en-CA" sz="2400" dirty="0" err="1" smtClean="0"/>
              <a:t>kernelized</a:t>
            </a:r>
            <a:r>
              <a:rPr lang="en-CA" sz="2400" dirty="0" smtClean="0"/>
              <a:t>!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Linear regression</a:t>
            </a:r>
          </a:p>
          <a:p>
            <a:r>
              <a:rPr lang="en-CA" dirty="0" smtClean="0"/>
              <a:t>Bayesian solution</a:t>
            </a:r>
          </a:p>
          <a:p>
            <a:r>
              <a:rPr lang="en-CA" dirty="0" smtClean="0"/>
              <a:t>Non-linear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processes</a:t>
            </a:r>
          </a:p>
          <a:p>
            <a:r>
              <a:rPr lang="en-CA" dirty="0" smtClean="0"/>
              <a:t>Sparse linear regression</a:t>
            </a:r>
          </a:p>
          <a:p>
            <a:r>
              <a:rPr lang="en-CA" dirty="0" smtClean="0"/>
              <a:t>Dual linear regression 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Relevance vector regression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Regression Models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61764"/>
            <a:ext cx="8826842" cy="479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00808"/>
            <a:ext cx="523403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Relevance Vector Machine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2420888"/>
            <a:ext cx="3707904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Combines ideas of</a:t>
            </a:r>
          </a:p>
          <a:p>
            <a:endParaRPr lang="en-CA" sz="10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smtClean="0"/>
              <a:t>Dual regression (1 parameter per training example)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err="1" smtClean="0"/>
              <a:t>Sparsity</a:t>
            </a:r>
            <a:r>
              <a:rPr lang="en-CA" sz="2000" dirty="0" smtClean="0"/>
              <a:t>  (most of the parameters are zero)</a:t>
            </a:r>
          </a:p>
          <a:p>
            <a:pPr marL="800100" lvl="1" indent="-342900"/>
            <a:endParaRPr lang="en-CA" sz="900" dirty="0" smtClean="0"/>
          </a:p>
          <a:p>
            <a:pPr marL="342900" indent="-342900"/>
            <a:r>
              <a:rPr lang="en-CA" sz="2000" dirty="0" smtClean="0"/>
              <a:t>i.e., model that only depends sparsely on training data.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Relevance Vector Machine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060848"/>
            <a:ext cx="4120703" cy="97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628800"/>
            <a:ext cx="5395268" cy="47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39552" y="3068960"/>
            <a:ext cx="831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Using same approximations as for sparse model we get the problem:</a:t>
            </a:r>
            <a:endParaRPr lang="en-CA" sz="2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000964"/>
            <a:ext cx="7335784" cy="79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11560" y="5039037"/>
            <a:ext cx="831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solve, update variance </a:t>
            </a:r>
            <a:r>
              <a:rPr lang="en-CA" sz="2400" dirty="0" smtClean="0">
                <a:latin typeface="Symbol" pitchFamily="18" charset="2"/>
              </a:rPr>
              <a:t>s</a:t>
            </a:r>
            <a:r>
              <a:rPr lang="en-CA" sz="2400" baseline="30000" dirty="0" smtClean="0"/>
              <a:t>2</a:t>
            </a:r>
            <a:r>
              <a:rPr lang="en-CA" sz="2400" dirty="0" smtClean="0"/>
              <a:t> and hidden variables {h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} alternately.</a:t>
            </a:r>
          </a:p>
          <a:p>
            <a:endParaRPr lang="en-CA" sz="2400" dirty="0" smtClean="0"/>
          </a:p>
          <a:p>
            <a:r>
              <a:rPr lang="en-CA" sz="2400" dirty="0" smtClean="0"/>
              <a:t>At end of training, data examples with high 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’s can be discarded.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000892" y="4357694"/>
            <a:ext cx="173837" cy="142876"/>
            <a:chOff x="7000892" y="4714884"/>
            <a:chExt cx="173837" cy="142876"/>
          </a:xfrm>
        </p:grpSpPr>
        <p:sp>
          <p:nvSpPr>
            <p:cNvPr id="13" name="Rectangle 12"/>
            <p:cNvSpPr/>
            <p:nvPr/>
          </p:nvSpPr>
          <p:spPr>
            <a:xfrm>
              <a:off x="7103291" y="4714884"/>
              <a:ext cx="71438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00892" y="4714884"/>
              <a:ext cx="123826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5500694" y="2000240"/>
            <a:ext cx="3429024" cy="178595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Compare to (previously seen) fitting Sparse Linear Regression Model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9256" y="1928802"/>
            <a:ext cx="3571900" cy="1928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RVM Parameters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1"/>
            <a:ext cx="8229600" cy="714380"/>
          </a:xfrm>
        </p:spPr>
        <p:txBody>
          <a:bodyPr/>
          <a:lstStyle/>
          <a:p>
            <a:r>
              <a:rPr lang="en-US" dirty="0" smtClean="0"/>
              <a:t>Maximize (log) marginal likelihood, alternating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990398"/>
            <a:ext cx="7335784" cy="79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847" y="50720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Notice that this only depends on dot-products and so can be </a:t>
            </a:r>
            <a:r>
              <a:rPr lang="en-CA" sz="2400" dirty="0" err="1" smtClean="0"/>
              <a:t>kernelized</a:t>
            </a:r>
            <a:r>
              <a:rPr lang="en-CA" sz="2400" dirty="0" smtClean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44" y="5681979"/>
            <a:ext cx="831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(from last slide)    </a:t>
            </a:r>
            <a:r>
              <a:rPr lang="en-CA" sz="2400" dirty="0" smtClean="0"/>
              <a:t>Marginal Likelihood of Relevance Vector Machine: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57158" y="5715016"/>
            <a:ext cx="814393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00240"/>
            <a:ext cx="392909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3941904"/>
            <a:ext cx="7930149" cy="91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843126" y="3143248"/>
            <a:ext cx="122867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/>
              <a:t>and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3097" y="1928802"/>
            <a:ext cx="384609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472" y="4000504"/>
            <a:ext cx="837147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22"/>
          <p:cNvGrpSpPr/>
          <p:nvPr/>
        </p:nvGrpSpPr>
        <p:grpSpPr>
          <a:xfrm>
            <a:off x="5500694" y="1955971"/>
            <a:ext cx="3467100" cy="1771660"/>
            <a:chOff x="5500694" y="1955971"/>
            <a:chExt cx="3467100" cy="177166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00694" y="1955971"/>
              <a:ext cx="3467100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72132" y="2689406"/>
              <a:ext cx="2924175" cy="695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00694" y="3384731"/>
              <a:ext cx="164782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Rounded Rectangle 24"/>
          <p:cNvSpPr/>
          <p:nvPr/>
        </p:nvSpPr>
        <p:spPr>
          <a:xfrm>
            <a:off x="1071538" y="2000240"/>
            <a:ext cx="3857652" cy="100013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84350" y="4026262"/>
            <a:ext cx="8273929" cy="85725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004868" y="6350006"/>
            <a:ext cx="173837" cy="142876"/>
            <a:chOff x="7000892" y="4714884"/>
            <a:chExt cx="173837" cy="142876"/>
          </a:xfrm>
        </p:grpSpPr>
        <p:sp>
          <p:nvSpPr>
            <p:cNvPr id="34" name="Rectangle 33"/>
            <p:cNvSpPr/>
            <p:nvPr/>
          </p:nvSpPr>
          <p:spPr>
            <a:xfrm>
              <a:off x="7103291" y="4714884"/>
              <a:ext cx="71438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00892" y="4714884"/>
              <a:ext cx="123826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Linear regression</a:t>
            </a:r>
          </a:p>
          <a:p>
            <a:r>
              <a:rPr lang="en-CA" dirty="0" smtClean="0"/>
              <a:t>Bayesian solution</a:t>
            </a:r>
          </a:p>
          <a:p>
            <a:r>
              <a:rPr lang="en-CA" dirty="0" smtClean="0"/>
              <a:t>Non-linear regression</a:t>
            </a:r>
          </a:p>
          <a:p>
            <a:r>
              <a:rPr lang="en-CA" dirty="0" err="1" smtClean="0"/>
              <a:t>Kernelization</a:t>
            </a:r>
            <a:r>
              <a:rPr lang="en-CA" dirty="0" smtClean="0"/>
              <a:t> and Gaussian processes</a:t>
            </a:r>
          </a:p>
          <a:p>
            <a:r>
              <a:rPr lang="en-CA" dirty="0" smtClean="0"/>
              <a:t>Sparse linear regression</a:t>
            </a:r>
          </a:p>
          <a:p>
            <a:r>
              <a:rPr lang="en-CA" dirty="0" smtClean="0"/>
              <a:t>Dual linear regression </a:t>
            </a:r>
          </a:p>
          <a:p>
            <a:r>
              <a:rPr lang="en-CA" dirty="0" smtClean="0"/>
              <a:t>Relevance vector regression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Body Pose Regression </a:t>
            </a:r>
            <a:br>
              <a:rPr lang="en-CA" dirty="0" smtClean="0"/>
            </a:br>
            <a:r>
              <a:rPr lang="en-CA" sz="3600" dirty="0" smtClean="0"/>
              <a:t>(</a:t>
            </a:r>
            <a:r>
              <a:rPr lang="en-CA" sz="3600" dirty="0" err="1" smtClean="0"/>
              <a:t>Agarwal</a:t>
            </a:r>
            <a:r>
              <a:rPr lang="en-CA" sz="3600" dirty="0" smtClean="0"/>
              <a:t> and </a:t>
            </a:r>
            <a:r>
              <a:rPr lang="en-CA" sz="3600" dirty="0" err="1" smtClean="0"/>
              <a:t>Triggs</a:t>
            </a:r>
            <a:r>
              <a:rPr lang="en-CA" sz="3600" dirty="0" smtClean="0"/>
              <a:t> 2006)</a:t>
            </a:r>
            <a:endParaRPr lang="en-CA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508104" y="2636912"/>
            <a:ext cx="32933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Encode silhouette as 100x1 vector, encode body pose as 55 x1 vector.  Learn relationship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24811"/>
            <a:ext cx="4608512" cy="444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Linear Regression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556792"/>
            <a:ext cx="8873398" cy="38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445224"/>
            <a:ext cx="5616624" cy="70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Shape Context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864" y="1490374"/>
            <a:ext cx="5817440" cy="431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5919663"/>
            <a:ext cx="8384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Returns 60 x 1 vector for each of 400 points around the silhouette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CA" dirty="0" smtClean="0"/>
              <a:t>Dimensionality Reduction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052736"/>
            <a:ext cx="5834319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5733256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Cluster 60D space (based on all training data) into 100 vectors</a:t>
            </a:r>
          </a:p>
          <a:p>
            <a:r>
              <a:rPr lang="en-CA" dirty="0" smtClean="0"/>
              <a:t>Assign each 60x1 vector to closest cluster (</a:t>
            </a:r>
            <a:r>
              <a:rPr lang="en-CA" dirty="0" err="1" smtClean="0"/>
              <a:t>Voronoi</a:t>
            </a:r>
            <a:r>
              <a:rPr lang="en-CA" dirty="0" smtClean="0"/>
              <a:t> partition)</a:t>
            </a:r>
          </a:p>
          <a:p>
            <a:r>
              <a:rPr lang="en-CA" dirty="0" smtClean="0"/>
              <a:t>Final data vector is 100x1 histogram over distribution of assignments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805264"/>
            <a:ext cx="8229600" cy="608931"/>
          </a:xfrm>
        </p:spPr>
        <p:txBody>
          <a:bodyPr>
            <a:noAutofit/>
          </a:bodyPr>
          <a:lstStyle/>
          <a:p>
            <a:r>
              <a:rPr lang="en-CA" sz="2400" dirty="0" smtClean="0"/>
              <a:t>2636 training examples, solution depends on only 6% of these</a:t>
            </a:r>
          </a:p>
          <a:p>
            <a:r>
              <a:rPr lang="en-CA" sz="2400" dirty="0" smtClean="0"/>
              <a:t>6 degree average error</a:t>
            </a:r>
            <a:endParaRPr lang="en-CA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908720"/>
            <a:ext cx="5832648" cy="489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 smtClean="0"/>
              <a:t>Displacement experts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90795"/>
            <a:ext cx="8280920" cy="531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Regression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72518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Not (yet) used as much in vision as classification</a:t>
            </a:r>
          </a:p>
          <a:p>
            <a:r>
              <a:rPr lang="en-CA" dirty="0" smtClean="0"/>
              <a:t>Main ideas all apply to classification:</a:t>
            </a:r>
          </a:p>
          <a:p>
            <a:pPr lvl="1"/>
            <a:r>
              <a:rPr lang="en-CA" dirty="0" smtClean="0"/>
              <a:t>Non-linear transformations</a:t>
            </a:r>
          </a:p>
          <a:p>
            <a:pPr lvl="1"/>
            <a:r>
              <a:rPr lang="en-CA" dirty="0" err="1" smtClean="0"/>
              <a:t>Kernelization</a:t>
            </a:r>
            <a:endParaRPr lang="en-CA" dirty="0" smtClean="0"/>
          </a:p>
          <a:p>
            <a:pPr lvl="1"/>
            <a:r>
              <a:rPr lang="en-CA" dirty="0" smtClean="0"/>
              <a:t>Dual parameters</a:t>
            </a:r>
          </a:p>
          <a:p>
            <a:pPr lvl="1"/>
            <a:r>
              <a:rPr lang="en-CA" dirty="0" smtClean="0"/>
              <a:t>Sparse priors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Neater Notation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make notation easier to handle, we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Attach a 1 to the start of every data vector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 smtClean="0"/>
              <a:t>Attach the offset to the start of the gradient vector </a:t>
            </a:r>
            <a:r>
              <a:rPr lang="en-CA" sz="2400" b="1" dirty="0" smtClean="0">
                <a:latin typeface="Symbol" pitchFamily="18" charset="2"/>
              </a:rPr>
              <a:t>f</a:t>
            </a:r>
            <a:endParaRPr lang="en-CA" sz="2400" b="1" dirty="0">
              <a:latin typeface="Symbol" pitchFamily="18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356992"/>
            <a:ext cx="2448270" cy="40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700" y="4494964"/>
            <a:ext cx="2338436" cy="41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2292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New model:</a:t>
            </a:r>
            <a:endParaRPr lang="en-CA" sz="2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556792"/>
            <a:ext cx="6624736" cy="83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3728" y="5610262"/>
            <a:ext cx="5040560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Combining Equations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48478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We have one equation for each </a:t>
            </a:r>
            <a:r>
              <a:rPr lang="en-CA" sz="2400" dirty="0" err="1" smtClean="0"/>
              <a:t>x,w</a:t>
            </a:r>
            <a:r>
              <a:rPr lang="en-CA" sz="2400" dirty="0" smtClean="0"/>
              <a:t> pair:</a:t>
            </a:r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 smtClean="0"/>
          </a:p>
          <a:p>
            <a:r>
              <a:rPr lang="en-CA" sz="2400" dirty="0" smtClean="0"/>
              <a:t>The probability of the whole dataset is the product of these individual distributions and can be written as </a:t>
            </a:r>
            <a:endParaRPr lang="en-CA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5877272"/>
            <a:ext cx="2756444" cy="49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127575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where</a:t>
            </a:r>
            <a:endParaRPr lang="en-CA" sz="2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261184"/>
            <a:ext cx="5040560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5949280"/>
            <a:ext cx="2880320" cy="37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7744" y="4437112"/>
            <a:ext cx="4680520" cy="50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r="70769"/>
          <a:stretch>
            <a:fillRect/>
          </a:stretch>
        </p:blipFill>
        <p:spPr bwMode="auto">
          <a:xfrm>
            <a:off x="1907704" y="4437112"/>
            <a:ext cx="1368152" cy="50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27143" r="62857"/>
          <a:stretch>
            <a:fillRect/>
          </a:stretch>
        </p:blipFill>
        <p:spPr bwMode="auto">
          <a:xfrm>
            <a:off x="3275856" y="4339704"/>
            <a:ext cx="504056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1763688" y="4221088"/>
            <a:ext cx="2016224" cy="93610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26876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Maximum likelihood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2852936"/>
            <a:ext cx="2052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Substituting in 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5547" y="4365104"/>
            <a:ext cx="6286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Take derivative, set result to zero and re-arrange:</a:t>
            </a:r>
            <a:endParaRPr lang="en-CA" sz="2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44824"/>
            <a:ext cx="7056784" cy="78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51770"/>
            <a:ext cx="6912768" cy="65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4856559"/>
            <a:ext cx="4505274" cy="138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32692</TotalTime>
  <Words>2357</Words>
  <Application>Microsoft Office PowerPoint</Application>
  <PresentationFormat>On-screen Show (4:3)</PresentationFormat>
  <Paragraphs>433</Paragraphs>
  <Slides>64</Slides>
  <Notes>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Computer vision: models, learning and inference</vt:lpstr>
      <vt:lpstr>Structure</vt:lpstr>
      <vt:lpstr>Body Pose Regression</vt:lpstr>
      <vt:lpstr>Type 1:  Model Pr(w|x)  - Discriminative</vt:lpstr>
      <vt:lpstr>Linear Regression</vt:lpstr>
      <vt:lpstr>Linear Regression</vt:lpstr>
      <vt:lpstr>Neater Notation</vt:lpstr>
      <vt:lpstr>Combining Equations</vt:lpstr>
      <vt:lpstr>Learning</vt:lpstr>
      <vt:lpstr>Slide 10</vt:lpstr>
      <vt:lpstr>Regression Models</vt:lpstr>
      <vt:lpstr>Structure</vt:lpstr>
      <vt:lpstr>Bayesian Regression</vt:lpstr>
      <vt:lpstr>Posterior Dist. Over Parameters</vt:lpstr>
      <vt:lpstr>Inference</vt:lpstr>
      <vt:lpstr>Practical Issue</vt:lpstr>
      <vt:lpstr>Fitting Variance</vt:lpstr>
      <vt:lpstr>Structure</vt:lpstr>
      <vt:lpstr>Regression Models</vt:lpstr>
      <vt:lpstr>Non-Linear Regression</vt:lpstr>
      <vt:lpstr>Non-linear regression</vt:lpstr>
      <vt:lpstr>Example: polynomial regression</vt:lpstr>
      <vt:lpstr>Maximum Likelihood</vt:lpstr>
      <vt:lpstr>Radial basis functions</vt:lpstr>
      <vt:lpstr>Radial basis functions</vt:lpstr>
      <vt:lpstr>Arc Tan Functions</vt:lpstr>
      <vt:lpstr>Non-linear regression</vt:lpstr>
      <vt:lpstr>Structure</vt:lpstr>
      <vt:lpstr>Regression Models</vt:lpstr>
      <vt:lpstr>Bayesian Approach</vt:lpstr>
      <vt:lpstr>Slide 31</vt:lpstr>
      <vt:lpstr>The Kernel Trick</vt:lpstr>
      <vt:lpstr>The Kernel Trick</vt:lpstr>
      <vt:lpstr>Gaussian Process Regression</vt:lpstr>
      <vt:lpstr>Example Kernels</vt:lpstr>
      <vt:lpstr>RBF Kernel Fits</vt:lpstr>
      <vt:lpstr>Fitting Variance</vt:lpstr>
      <vt:lpstr>Structure</vt:lpstr>
      <vt:lpstr>Regression Models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Structure</vt:lpstr>
      <vt:lpstr>Dual Linear Regression</vt:lpstr>
      <vt:lpstr>Dual Linear Regression</vt:lpstr>
      <vt:lpstr>Maximum likelihood</vt:lpstr>
      <vt:lpstr>Bayesian case</vt:lpstr>
      <vt:lpstr>Bayesian case</vt:lpstr>
      <vt:lpstr>Structure</vt:lpstr>
      <vt:lpstr>Regression Models</vt:lpstr>
      <vt:lpstr>Relevance Vector Machine</vt:lpstr>
      <vt:lpstr>Relevance Vector Machine</vt:lpstr>
      <vt:lpstr>Learning RVM Parameters</vt:lpstr>
      <vt:lpstr>Structure</vt:lpstr>
      <vt:lpstr>Body Pose Regression  (Agarwal and Triggs 2006)</vt:lpstr>
      <vt:lpstr>Shape Context</vt:lpstr>
      <vt:lpstr>Dimensionality Reduction</vt:lpstr>
      <vt:lpstr>Results</vt:lpstr>
      <vt:lpstr>Displacement experts</vt:lpstr>
      <vt:lpstr>Regression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98</cp:revision>
  <dcterms:created xsi:type="dcterms:W3CDTF">2011-06-01T16:56:42Z</dcterms:created>
  <dcterms:modified xsi:type="dcterms:W3CDTF">2015-10-29T11:12:48Z</dcterms:modified>
</cp:coreProperties>
</file>